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81" r:id="rId3"/>
    <p:sldId id="265" r:id="rId4"/>
    <p:sldId id="280" r:id="rId5"/>
    <p:sldId id="288" r:id="rId6"/>
    <p:sldId id="282" r:id="rId7"/>
    <p:sldId id="283" r:id="rId8"/>
    <p:sldId id="284" r:id="rId9"/>
    <p:sldId id="286" r:id="rId10"/>
    <p:sldId id="263" r:id="rId11"/>
    <p:sldId id="287" r:id="rId12"/>
    <p:sldId id="264" r:id="rId13"/>
    <p:sldId id="274" r:id="rId14"/>
    <p:sldId id="275" r:id="rId15"/>
    <p:sldId id="272" r:id="rId16"/>
    <p:sldId id="273" r:id="rId17"/>
    <p:sldId id="279" r:id="rId18"/>
    <p:sldId id="2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248" y="3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CEBFCE-F2A6-415F-A2C0-827018761067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E0DF74-4B15-477C-AA24-27FAE6329EDA}" type="pres">
      <dgm:prSet presAssocID="{DECEBFCE-F2A6-415F-A2C0-8270187610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1173B870-074A-44F2-A224-361C7FA7665A}" type="presOf" srcId="{DECEBFCE-F2A6-415F-A2C0-827018761067}" destId="{22E0DF74-4B15-477C-AA24-27FAE6329ED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CEBFCE-F2A6-415F-A2C0-827018761067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E0DF74-4B15-477C-AA24-27FAE6329EDA}" type="pres">
      <dgm:prSet presAssocID="{DECEBFCE-F2A6-415F-A2C0-8270187610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EDA2ACB1-0045-476A-AA61-A0086BA0DA00}" type="presOf" srcId="{DECEBFCE-F2A6-415F-A2C0-827018761067}" destId="{22E0DF74-4B15-477C-AA24-27FAE6329ED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CEBFCE-F2A6-415F-A2C0-827018761067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93C554-E855-4335-8D8E-EED9E13DDDAC}">
      <dgm:prSet custT="1"/>
      <dgm:spPr/>
      <dgm:t>
        <a:bodyPr/>
        <a:lstStyle/>
        <a:p>
          <a:pPr rtl="0"/>
          <a:r>
            <a:rPr lang="en-US" sz="2400" b="1" i="0" baseline="0" dirty="0" smtClean="0"/>
            <a:t>Learning Environment</a:t>
          </a:r>
          <a:endParaRPr lang="en-US" sz="2400" dirty="0"/>
        </a:p>
      </dgm:t>
    </dgm:pt>
    <dgm:pt modelId="{CE7C2B7C-F4A6-460E-AAFF-D1AEDCE0E1DC}" type="parTrans" cxnId="{F850F26C-A8C0-4340-925C-11597C289AF4}">
      <dgm:prSet/>
      <dgm:spPr/>
      <dgm:t>
        <a:bodyPr/>
        <a:lstStyle/>
        <a:p>
          <a:endParaRPr lang="en-US" sz="2400"/>
        </a:p>
      </dgm:t>
    </dgm:pt>
    <dgm:pt modelId="{184FB01D-C2B8-467F-B452-6A92FA142CF3}" type="sibTrans" cxnId="{F850F26C-A8C0-4340-925C-11597C289AF4}">
      <dgm:prSet/>
      <dgm:spPr/>
      <dgm:t>
        <a:bodyPr/>
        <a:lstStyle/>
        <a:p>
          <a:endParaRPr lang="en-US" sz="2400"/>
        </a:p>
      </dgm:t>
    </dgm:pt>
    <dgm:pt modelId="{3391F1A6-48D4-4987-908C-17B2D8036917}">
      <dgm:prSet custT="1"/>
      <dgm:spPr/>
      <dgm:t>
        <a:bodyPr/>
        <a:lstStyle/>
        <a:p>
          <a:pPr rtl="0"/>
          <a:r>
            <a:rPr lang="en-US" sz="2400" b="1" i="0" baseline="0" dirty="0" smtClean="0"/>
            <a:t>Provision of Resource Material</a:t>
          </a:r>
          <a:endParaRPr lang="en-US" sz="2400" dirty="0"/>
        </a:p>
      </dgm:t>
    </dgm:pt>
    <dgm:pt modelId="{406EF070-0143-414C-913E-678234957D12}" type="parTrans" cxnId="{C02C664D-DAE3-4EBC-ABED-0470D2FF075C}">
      <dgm:prSet/>
      <dgm:spPr/>
      <dgm:t>
        <a:bodyPr/>
        <a:lstStyle/>
        <a:p>
          <a:endParaRPr lang="en-US" sz="2400"/>
        </a:p>
      </dgm:t>
    </dgm:pt>
    <dgm:pt modelId="{F8337399-A4DF-4A75-934C-4A14D509D1F4}" type="sibTrans" cxnId="{C02C664D-DAE3-4EBC-ABED-0470D2FF075C}">
      <dgm:prSet/>
      <dgm:spPr/>
      <dgm:t>
        <a:bodyPr/>
        <a:lstStyle/>
        <a:p>
          <a:endParaRPr lang="en-US" sz="2400"/>
        </a:p>
      </dgm:t>
    </dgm:pt>
    <dgm:pt modelId="{030491FF-2444-47FD-B8A8-69A01FA71E0A}">
      <dgm:prSet custT="1"/>
      <dgm:spPr/>
      <dgm:t>
        <a:bodyPr/>
        <a:lstStyle/>
        <a:p>
          <a:pPr rtl="0"/>
          <a:r>
            <a:rPr lang="en-US" sz="2400" b="1" i="0" baseline="0" dirty="0" smtClean="0"/>
            <a:t>Trained ECE Teachers / Care givers</a:t>
          </a:r>
          <a:endParaRPr lang="en-US" sz="2400" b="1" i="0" baseline="0" dirty="0"/>
        </a:p>
      </dgm:t>
    </dgm:pt>
    <dgm:pt modelId="{C871ED4D-50DE-43EB-BD2E-9CFD0A988967}" type="parTrans" cxnId="{89159170-47C3-41B9-9349-85E6CD4EC3A3}">
      <dgm:prSet/>
      <dgm:spPr/>
      <dgm:t>
        <a:bodyPr/>
        <a:lstStyle/>
        <a:p>
          <a:endParaRPr lang="en-US" sz="2400"/>
        </a:p>
      </dgm:t>
    </dgm:pt>
    <dgm:pt modelId="{29AC0FFF-EBAD-4E64-AB79-74FC5A874906}" type="sibTrans" cxnId="{89159170-47C3-41B9-9349-85E6CD4EC3A3}">
      <dgm:prSet/>
      <dgm:spPr/>
      <dgm:t>
        <a:bodyPr/>
        <a:lstStyle/>
        <a:p>
          <a:endParaRPr lang="en-US" sz="2400"/>
        </a:p>
      </dgm:t>
    </dgm:pt>
    <dgm:pt modelId="{22E0DF74-4B15-477C-AA24-27FAE6329EDA}" type="pres">
      <dgm:prSet presAssocID="{DECEBFCE-F2A6-415F-A2C0-8270187610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014BFA-751B-4A08-92AC-8DB90B2582F7}" type="pres">
      <dgm:prSet presAssocID="{E193C554-E855-4335-8D8E-EED9E13DDDA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749E0-67E1-4CB5-9305-25292696E209}" type="pres">
      <dgm:prSet presAssocID="{184FB01D-C2B8-467F-B452-6A92FA142CF3}" presName="spacer" presStyleCnt="0"/>
      <dgm:spPr/>
    </dgm:pt>
    <dgm:pt modelId="{2119DB3B-E54C-4E74-9205-1E71D6CC5549}" type="pres">
      <dgm:prSet presAssocID="{3391F1A6-48D4-4987-908C-17B2D803691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FE53F3-FFE9-4860-8A90-29491279C2BC}" type="pres">
      <dgm:prSet presAssocID="{F8337399-A4DF-4A75-934C-4A14D509D1F4}" presName="spacer" presStyleCnt="0"/>
      <dgm:spPr/>
    </dgm:pt>
    <dgm:pt modelId="{3E964037-9B4B-4C27-8C76-822930D33DFA}" type="pres">
      <dgm:prSet presAssocID="{030491FF-2444-47FD-B8A8-69A01FA71E0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68CBC5-8D27-4ECD-94B4-5092A9AF4EA9}" type="presOf" srcId="{E193C554-E855-4335-8D8E-EED9E13DDDAC}" destId="{9E014BFA-751B-4A08-92AC-8DB90B2582F7}" srcOrd="0" destOrd="0" presId="urn:microsoft.com/office/officeart/2005/8/layout/vList2"/>
    <dgm:cxn modelId="{CC3A5AD4-DE38-4CF8-BFE1-4141A6C764CC}" type="presOf" srcId="{DECEBFCE-F2A6-415F-A2C0-827018761067}" destId="{22E0DF74-4B15-477C-AA24-27FAE6329EDA}" srcOrd="0" destOrd="0" presId="urn:microsoft.com/office/officeart/2005/8/layout/vList2"/>
    <dgm:cxn modelId="{C02C664D-DAE3-4EBC-ABED-0470D2FF075C}" srcId="{DECEBFCE-F2A6-415F-A2C0-827018761067}" destId="{3391F1A6-48D4-4987-908C-17B2D8036917}" srcOrd="1" destOrd="0" parTransId="{406EF070-0143-414C-913E-678234957D12}" sibTransId="{F8337399-A4DF-4A75-934C-4A14D509D1F4}"/>
    <dgm:cxn modelId="{915D2BE9-FF4F-4977-9E8C-4C71BE168FAD}" type="presOf" srcId="{3391F1A6-48D4-4987-908C-17B2D8036917}" destId="{2119DB3B-E54C-4E74-9205-1E71D6CC5549}" srcOrd="0" destOrd="0" presId="urn:microsoft.com/office/officeart/2005/8/layout/vList2"/>
    <dgm:cxn modelId="{49E115A0-9EC7-4C13-9235-AE6B862BB31A}" type="presOf" srcId="{030491FF-2444-47FD-B8A8-69A01FA71E0A}" destId="{3E964037-9B4B-4C27-8C76-822930D33DFA}" srcOrd="0" destOrd="0" presId="urn:microsoft.com/office/officeart/2005/8/layout/vList2"/>
    <dgm:cxn modelId="{F850F26C-A8C0-4340-925C-11597C289AF4}" srcId="{DECEBFCE-F2A6-415F-A2C0-827018761067}" destId="{E193C554-E855-4335-8D8E-EED9E13DDDAC}" srcOrd="0" destOrd="0" parTransId="{CE7C2B7C-F4A6-460E-AAFF-D1AEDCE0E1DC}" sibTransId="{184FB01D-C2B8-467F-B452-6A92FA142CF3}"/>
    <dgm:cxn modelId="{89159170-47C3-41B9-9349-85E6CD4EC3A3}" srcId="{DECEBFCE-F2A6-415F-A2C0-827018761067}" destId="{030491FF-2444-47FD-B8A8-69A01FA71E0A}" srcOrd="2" destOrd="0" parTransId="{C871ED4D-50DE-43EB-BD2E-9CFD0A988967}" sibTransId="{29AC0FFF-EBAD-4E64-AB79-74FC5A874906}"/>
    <dgm:cxn modelId="{132AA087-AEF2-49C7-BB6B-0ABE6C4EFA95}" type="presParOf" srcId="{22E0DF74-4B15-477C-AA24-27FAE6329EDA}" destId="{9E014BFA-751B-4A08-92AC-8DB90B2582F7}" srcOrd="0" destOrd="0" presId="urn:microsoft.com/office/officeart/2005/8/layout/vList2"/>
    <dgm:cxn modelId="{48B21A1F-ED6C-4749-A364-BD7DCC7834F8}" type="presParOf" srcId="{22E0DF74-4B15-477C-AA24-27FAE6329EDA}" destId="{507749E0-67E1-4CB5-9305-25292696E209}" srcOrd="1" destOrd="0" presId="urn:microsoft.com/office/officeart/2005/8/layout/vList2"/>
    <dgm:cxn modelId="{10E7B4AC-285D-4717-BEA4-0BC308348386}" type="presParOf" srcId="{22E0DF74-4B15-477C-AA24-27FAE6329EDA}" destId="{2119DB3B-E54C-4E74-9205-1E71D6CC5549}" srcOrd="2" destOrd="0" presId="urn:microsoft.com/office/officeart/2005/8/layout/vList2"/>
    <dgm:cxn modelId="{AE941420-E136-49E1-A6CE-A0DE454C7BAC}" type="presParOf" srcId="{22E0DF74-4B15-477C-AA24-27FAE6329EDA}" destId="{79FE53F3-FFE9-4860-8A90-29491279C2BC}" srcOrd="3" destOrd="0" presId="urn:microsoft.com/office/officeart/2005/8/layout/vList2"/>
    <dgm:cxn modelId="{85DC4546-6E14-4D0A-82D5-153B577E8C4E}" type="presParOf" srcId="{22E0DF74-4B15-477C-AA24-27FAE6329EDA}" destId="{3E964037-9B4B-4C27-8C76-822930D33DF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014BFA-751B-4A08-92AC-8DB90B2582F7}">
      <dsp:nvSpPr>
        <dsp:cNvPr id="0" name=""/>
        <dsp:cNvSpPr/>
      </dsp:nvSpPr>
      <dsp:spPr>
        <a:xfrm>
          <a:off x="0" y="326"/>
          <a:ext cx="3962400" cy="101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baseline="0" dirty="0" smtClean="0"/>
            <a:t>Learning Environment</a:t>
          </a:r>
          <a:endParaRPr lang="en-US" sz="2400" kern="1200" dirty="0"/>
        </a:p>
      </dsp:txBody>
      <dsp:txXfrm>
        <a:off x="0" y="326"/>
        <a:ext cx="3962400" cy="1010880"/>
      </dsp:txXfrm>
    </dsp:sp>
    <dsp:sp modelId="{2119DB3B-E54C-4E74-9205-1E71D6CC5549}">
      <dsp:nvSpPr>
        <dsp:cNvPr id="0" name=""/>
        <dsp:cNvSpPr/>
      </dsp:nvSpPr>
      <dsp:spPr>
        <a:xfrm>
          <a:off x="0" y="1166726"/>
          <a:ext cx="3962400" cy="101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baseline="0" dirty="0" smtClean="0"/>
            <a:t>Provision of Resource Material</a:t>
          </a:r>
          <a:endParaRPr lang="en-US" sz="2400" kern="1200" dirty="0"/>
        </a:p>
      </dsp:txBody>
      <dsp:txXfrm>
        <a:off x="0" y="1166726"/>
        <a:ext cx="3962400" cy="1010880"/>
      </dsp:txXfrm>
    </dsp:sp>
    <dsp:sp modelId="{3E964037-9B4B-4C27-8C76-822930D33DFA}">
      <dsp:nvSpPr>
        <dsp:cNvPr id="0" name=""/>
        <dsp:cNvSpPr/>
      </dsp:nvSpPr>
      <dsp:spPr>
        <a:xfrm>
          <a:off x="0" y="2333126"/>
          <a:ext cx="3962400" cy="10108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baseline="0" dirty="0" smtClean="0"/>
            <a:t>Trained ECE Teachers / Care givers</a:t>
          </a:r>
          <a:endParaRPr lang="en-US" sz="2400" b="1" i="0" kern="1200" baseline="0" dirty="0"/>
        </a:p>
      </dsp:txBody>
      <dsp:txXfrm>
        <a:off x="0" y="2333126"/>
        <a:ext cx="3962400" cy="1010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DBEA7-362C-448B-BCA2-9B8DFBBCD121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1CCE5-08BB-4C71-B4BD-8AE287C71A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3740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ed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D632E2-7DC9-4212-8F59-EE7F7ED46C97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37737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2606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4495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611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1400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66496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2678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2502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9416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818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891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428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9777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334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713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529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169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3C4E0-7023-425C-88C9-8280A4F74314}" type="datetimeFigureOut">
              <a:rPr lang="en-US" smtClean="0"/>
              <a:pPr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EFFD726-C47F-4C3B-86E6-68F5D1F41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179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3.jpe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7.wdp"/><Relationship Id="rId4" Type="http://schemas.openxmlformats.org/officeDocument/2006/relationships/image" Target="../media/image17.jpe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467" y="2487169"/>
            <a:ext cx="9274297" cy="1836114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 </a:t>
            </a:r>
            <a:r>
              <a:rPr lang="en-US" sz="3600" b="1" dirty="0" smtClean="0">
                <a:solidFill>
                  <a:srgbClr val="00B050"/>
                </a:solidFill>
              </a:rPr>
              <a:t>ECE INITIATIVE OF PUNJAB GOVERNMENT</a:t>
            </a:r>
            <a:br>
              <a:rPr lang="en-US" sz="3600" b="1" dirty="0" smtClean="0">
                <a:solidFill>
                  <a:srgbClr val="00B050"/>
                </a:solidFill>
              </a:rPr>
            </a:br>
            <a:r>
              <a:rPr lang="en-US" sz="3600" b="1" dirty="0" smtClean="0">
                <a:solidFill>
                  <a:srgbClr val="00B050"/>
                </a:solidFill>
              </a:rPr>
              <a:t>&amp;</a:t>
            </a:r>
            <a:br>
              <a:rPr lang="en-US" sz="3600" b="1" dirty="0" smtClean="0">
                <a:solidFill>
                  <a:srgbClr val="00B050"/>
                </a:solidFill>
              </a:rPr>
            </a:br>
            <a:r>
              <a:rPr lang="en-US" sz="3600" b="1" dirty="0" smtClean="0">
                <a:solidFill>
                  <a:srgbClr val="00B050"/>
                </a:solidFill>
              </a:rPr>
              <a:t>TEACHERS’ TRAINING</a:t>
            </a:r>
            <a:endParaRPr lang="en-US" sz="4800" b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323283"/>
            <a:ext cx="7766936" cy="211985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pPr algn="ctr">
              <a:lnSpc>
                <a:spcPct val="110000"/>
              </a:lnSpc>
            </a:pPr>
            <a:r>
              <a:rPr lang="en-US" dirty="0" smtClean="0">
                <a:solidFill>
                  <a:schemeClr val="tx1"/>
                </a:solidFill>
              </a:rPr>
              <a:t>By</a:t>
            </a:r>
          </a:p>
          <a:p>
            <a:pPr algn="ctr">
              <a:lnSpc>
                <a:spcPct val="110000"/>
              </a:lnSpc>
            </a:pPr>
            <a:r>
              <a:rPr lang="en-US" dirty="0" smtClean="0"/>
              <a:t> </a:t>
            </a:r>
            <a:r>
              <a:rPr lang="en-US" sz="2800" b="1" dirty="0" smtClean="0">
                <a:solidFill>
                  <a:schemeClr val="tx1"/>
                </a:solidFill>
                <a:latin typeface="Cambria" pitchFamily="18" charset="0"/>
              </a:rPr>
              <a:t>Muhammad </a:t>
            </a:r>
            <a:r>
              <a:rPr lang="en-US" sz="2800" b="1" dirty="0" err="1" smtClean="0">
                <a:solidFill>
                  <a:schemeClr val="tx1"/>
                </a:solidFill>
                <a:latin typeface="Cambria" pitchFamily="18" charset="0"/>
              </a:rPr>
              <a:t>Shahid</a:t>
            </a:r>
            <a:r>
              <a:rPr lang="en-US" sz="2800" b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itchFamily="18" charset="0"/>
              </a:rPr>
              <a:t>Saleem</a:t>
            </a:r>
            <a:r>
              <a:rPr lang="en-US" sz="2800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</a:p>
          <a:p>
            <a:pPr algn="ctr">
              <a:lnSpc>
                <a:spcPct val="110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Cambria" pitchFamily="18" charset="0"/>
              </a:rPr>
              <a:t>Deputy Director (Planning )</a:t>
            </a:r>
          </a:p>
          <a:p>
            <a:pPr algn="ctr">
              <a:lnSpc>
                <a:spcPct val="11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DIRECTORATE OF STAFF DEVELOPMENT (DSD), PUNJAB</a:t>
            </a:r>
            <a:endParaRPr lang="en-US" sz="21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805" y="506057"/>
            <a:ext cx="2179929" cy="173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895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 bwMode="auto">
          <a:xfrm>
            <a:off x="677334" y="1879601"/>
            <a:ext cx="8596668" cy="41617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buFont typeface="Arial" charset="0"/>
              <a:buNone/>
            </a:pPr>
            <a:endParaRPr lang="en-US" dirty="0" smtClean="0"/>
          </a:p>
          <a:p>
            <a:pPr algn="ctr" eaLnBrk="1" hangingPunct="1">
              <a:buFont typeface="Arial" charset="0"/>
              <a:buNone/>
            </a:pPr>
            <a:endParaRPr lang="en-US" dirty="0" smtClean="0"/>
          </a:p>
          <a:p>
            <a:pPr algn="ctr" eaLnBrk="1" hangingPunct="1">
              <a:buFont typeface="Arial" charset="0"/>
              <a:buNone/>
            </a:pPr>
            <a:endParaRPr lang="en-US" dirty="0" smtClean="0">
              <a:solidFill>
                <a:srgbClr val="0070C0"/>
              </a:solidFill>
            </a:endParaRPr>
          </a:p>
        </p:txBody>
      </p:sp>
      <p:pic>
        <p:nvPicPr>
          <p:cNvPr id="24578" name="Picture 2" descr="http://thelearningexpresspreschool.com/img/early_preschool_room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5266" y="3081867"/>
            <a:ext cx="4064000" cy="31157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8676" name="Rectangle 18"/>
          <p:cNvSpPr>
            <a:spLocks noChangeArrowheads="1"/>
          </p:cNvSpPr>
          <p:nvPr/>
        </p:nvSpPr>
        <p:spPr bwMode="auto">
          <a:xfrm>
            <a:off x="1896533" y="1930400"/>
            <a:ext cx="35136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Calibri" pitchFamily="34" charset="0"/>
              </a:rPr>
              <a:t>ECE  Components</a:t>
            </a:r>
            <a:endParaRPr lang="en-US" sz="3200" dirty="0">
              <a:solidFill>
                <a:schemeClr val="tx2"/>
              </a:solidFill>
              <a:latin typeface="Calibri" pitchFamily="34" charset="0"/>
            </a:endParaRPr>
          </a:p>
        </p:txBody>
      </p:sp>
      <p:graphicFrame>
        <p:nvGraphicFramePr>
          <p:cNvPr id="21" name="Diagram 20"/>
          <p:cNvGraphicFramePr/>
          <p:nvPr/>
        </p:nvGraphicFramePr>
        <p:xfrm>
          <a:off x="1879600" y="2870200"/>
          <a:ext cx="3962400" cy="334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1733702" y="1295400"/>
            <a:ext cx="8400898" cy="1828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61963" lvl="1" indent="-338138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4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677334" y="283335"/>
            <a:ext cx="8596668" cy="110655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  <a:latin typeface="Calibri" pitchFamily="34" charset="0"/>
              </a:rPr>
              <a:t>Providing child friendly learning environment through ECE in </a:t>
            </a:r>
            <a:r>
              <a:rPr lang="en-US" b="1" dirty="0" smtClean="0">
                <a:solidFill>
                  <a:srgbClr val="92D050"/>
                </a:solidFill>
                <a:latin typeface="Calibri" pitchFamily="34" charset="0"/>
              </a:rPr>
              <a:t>1000 public </a:t>
            </a:r>
            <a:r>
              <a:rPr lang="en-US" b="1" dirty="0">
                <a:solidFill>
                  <a:srgbClr val="92D050"/>
                </a:solidFill>
                <a:latin typeface="Calibri" pitchFamily="34" charset="0"/>
              </a:rPr>
              <a:t>sector schools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8387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 bwMode="auto">
          <a:xfrm>
            <a:off x="677334" y="3013862"/>
            <a:ext cx="8596668" cy="30275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buFont typeface="Arial" charset="0"/>
              <a:buNone/>
            </a:pPr>
            <a:endParaRPr lang="en-US" dirty="0" smtClean="0"/>
          </a:p>
          <a:p>
            <a:pPr algn="ctr" eaLnBrk="1" hangingPunct="1">
              <a:buFont typeface="Arial" charset="0"/>
              <a:buNone/>
            </a:pPr>
            <a:endParaRPr lang="en-US" dirty="0" smtClean="0"/>
          </a:p>
          <a:p>
            <a:pPr algn="ctr" eaLnBrk="1" hangingPunct="1">
              <a:buFont typeface="Arial" charset="0"/>
              <a:buNone/>
            </a:pPr>
            <a:endParaRPr lang="en-US" dirty="0" smtClean="0">
              <a:solidFill>
                <a:srgbClr val="0070C0"/>
              </a:solidFill>
            </a:endParaRPr>
          </a:p>
        </p:txBody>
      </p:sp>
      <p:pic>
        <p:nvPicPr>
          <p:cNvPr id="24578" name="Picture 2" descr="http://thelearningexpresspreschool.com/img/early_preschool_room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3605" y="4269706"/>
            <a:ext cx="4064000" cy="23469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733702" y="1295399"/>
            <a:ext cx="8400898" cy="284480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4488" indent="-344488"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B050"/>
                </a:solidFill>
                <a:latin typeface="Cambria" pitchFamily="18" charset="0"/>
                <a:cs typeface="Calibri" pitchFamily="34" charset="0"/>
              </a:rPr>
              <a:t> </a:t>
            </a:r>
            <a:r>
              <a:rPr lang="en-US" sz="3500" dirty="0" smtClean="0">
                <a:latin typeface="Cambria" pitchFamily="18" charset="0"/>
                <a:cs typeface="Calibri" pitchFamily="34" charset="0"/>
              </a:rPr>
              <a:t>Master Trainers trained on ECE (70)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3500" dirty="0" smtClean="0">
                <a:latin typeface="Cambria" pitchFamily="18" charset="0"/>
              </a:rPr>
              <a:t> Training of Teachers and Head Teachers (2000) </a:t>
            </a:r>
          </a:p>
          <a:p>
            <a:pPr marL="344488" indent="-344488">
              <a:buFont typeface="Courier New" pitchFamily="49" charset="0"/>
              <a:buChar char="o"/>
            </a:pPr>
            <a:r>
              <a:rPr lang="en-US" sz="3500" dirty="0" smtClean="0">
                <a:latin typeface="Cambria" pitchFamily="18" charset="0"/>
              </a:rPr>
              <a:t> Orientation of  Members of School Councils on </a:t>
            </a:r>
            <a:br>
              <a:rPr lang="en-US" sz="3500" dirty="0" smtClean="0">
                <a:latin typeface="Cambria" pitchFamily="18" charset="0"/>
              </a:rPr>
            </a:br>
            <a:r>
              <a:rPr lang="en-US" sz="3500" dirty="0" smtClean="0">
                <a:latin typeface="Cambria" pitchFamily="18" charset="0"/>
              </a:rPr>
              <a:t>  ECE (3000)</a:t>
            </a:r>
          </a:p>
          <a:p>
            <a:pPr marL="344488" indent="-344488">
              <a:buFont typeface="Courier New" pitchFamily="49" charset="0"/>
              <a:buChar char="o"/>
            </a:pPr>
            <a:r>
              <a:rPr lang="en-US" sz="3500" dirty="0" smtClean="0">
                <a:latin typeface="Cambria" pitchFamily="18" charset="0"/>
              </a:rPr>
              <a:t>Orientation of  Education Managers (EDOs. DEOs, Dy. DEOs, and AEOs </a:t>
            </a:r>
          </a:p>
          <a:p>
            <a:pPr marL="344488" indent="-344488">
              <a:buFont typeface="Courier New" pitchFamily="49" charset="0"/>
              <a:buChar char="o"/>
            </a:pPr>
            <a:r>
              <a:rPr lang="en-US" sz="3500" dirty="0" smtClean="0">
                <a:latin typeface="Cambria" pitchFamily="18" charset="0"/>
              </a:rPr>
              <a:t>Training of 1000 Caregivers (in progress)</a:t>
            </a:r>
          </a:p>
          <a:p>
            <a:pPr marL="461963" indent="-461963">
              <a:buFont typeface="Courier New" pitchFamily="49" charset="0"/>
              <a:buChar char="o"/>
            </a:pPr>
            <a:endParaRPr lang="en-US" sz="2800" dirty="0" smtClean="0">
              <a:latin typeface="Cambria" pitchFamily="18" charset="0"/>
            </a:endParaRPr>
          </a:p>
          <a:p>
            <a:pPr marL="461963" indent="-461963">
              <a:buFont typeface="Courier New" pitchFamily="49" charset="0"/>
              <a:buChar char="o"/>
            </a:pPr>
            <a:endParaRPr lang="en-US" sz="2400" b="1" dirty="0">
              <a:latin typeface="Cambria" pitchFamily="18" charset="0"/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677334" y="283335"/>
            <a:ext cx="8596668" cy="110655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92D050"/>
                </a:solidFill>
                <a:latin typeface="Calibri" pitchFamily="34" charset="0"/>
              </a:rPr>
              <a:t>Project : Providing </a:t>
            </a:r>
            <a:r>
              <a:rPr lang="en-US" b="1" dirty="0">
                <a:solidFill>
                  <a:srgbClr val="92D050"/>
                </a:solidFill>
                <a:latin typeface="Calibri" pitchFamily="34" charset="0"/>
              </a:rPr>
              <a:t>child friendly learning environment through ECE in public sector schools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8387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8229600" cy="762000"/>
          </a:xfrm>
        </p:spPr>
        <p:txBody>
          <a:bodyPr vert="horz" lIns="91440" tIns="45720" rIns="91440" bIns="45720" rtlCol="0">
            <a:noAutofit/>
          </a:bodyPr>
          <a:lstStyle/>
          <a:p>
            <a:pPr marL="3175" indent="-3175" algn="ctr">
              <a:buNone/>
            </a:pPr>
            <a:r>
              <a:rPr lang="en-US" sz="4800" b="1" dirty="0">
                <a:solidFill>
                  <a:srgbClr val="92D050"/>
                </a:solidFill>
              </a:rPr>
              <a:t>ECE Room in Lab School</a:t>
            </a:r>
            <a:endParaRPr lang="en-US" sz="4000" b="1" dirty="0">
              <a:solidFill>
                <a:srgbClr val="92D050"/>
              </a:solidFill>
            </a:endParaRPr>
          </a:p>
        </p:txBody>
      </p:sp>
      <p:pic>
        <p:nvPicPr>
          <p:cNvPr id="19" name="Content Placeholder 3" descr="PA10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2151125"/>
            <a:ext cx="3429000" cy="2135037"/>
          </a:xfrm>
          <a:prstGeom prst="rect">
            <a:avLst/>
          </a:prstGeom>
        </p:spPr>
      </p:pic>
      <p:pic>
        <p:nvPicPr>
          <p:cNvPr id="20" name="Picture 19" descr="C:\Users\director\Downloads\DSC00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8000" contrast="1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47604" y="2151124"/>
            <a:ext cx="3558396" cy="21350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Picture 20" descr="5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286000" y="4286038"/>
            <a:ext cx="3429000" cy="218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084" y="4286039"/>
            <a:ext cx="3533916" cy="224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9741412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02276"/>
            <a:ext cx="7594397" cy="1250325"/>
          </a:xfrm>
        </p:spPr>
        <p:txBody>
          <a:bodyPr vert="horz" lIns="91440" tIns="45720" rIns="91440" bIns="45720" rtlCol="0">
            <a:noAutofit/>
          </a:bodyPr>
          <a:lstStyle/>
          <a:p>
            <a:pPr marL="3175" indent="-3175" algn="ctr">
              <a:buNone/>
            </a:pPr>
            <a:r>
              <a:rPr lang="en-US" sz="3600" b="1" dirty="0">
                <a:solidFill>
                  <a:srgbClr val="92D050"/>
                </a:solidFill>
              </a:rPr>
              <a:t>ECE Room in </a:t>
            </a:r>
            <a:r>
              <a:rPr lang="en-US" sz="3600" b="1" dirty="0" smtClean="0">
                <a:solidFill>
                  <a:srgbClr val="92D050"/>
                </a:solidFill>
              </a:rPr>
              <a:t>Primary Schools</a:t>
            </a:r>
            <a:endParaRPr lang="en-US" sz="2800" b="1" dirty="0">
              <a:solidFill>
                <a:srgbClr val="92D050"/>
              </a:solidFill>
            </a:endParaRPr>
          </a:p>
        </p:txBody>
      </p:sp>
      <p:pic>
        <p:nvPicPr>
          <p:cNvPr id="7" name="Picture 6" descr="F:\EDO DATA\ECE Introduction 2013-14\Pics of ECE Developed Room\Attock\GMPS MOHALLAH SHAH ABAD\Picture 02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6687" y="2151125"/>
            <a:ext cx="3856986" cy="2134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F:\EDO DATA\ECE Introduction 2013-14\Pics of ECE Developed Room\Attock\GMPS K-BLOCK ATTOCK\Picture 007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79" t="9211" r="15021" b="7308"/>
          <a:stretch/>
        </p:blipFill>
        <p:spPr bwMode="auto">
          <a:xfrm>
            <a:off x="1706687" y="4684561"/>
            <a:ext cx="3856986" cy="18431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Picture 11" descr="F:\EDO DATA\ECE Introduction 2013-14\Pics of ECE Developed Room\Attock\GMPS K-BLOCK ATTOCK\Picture 003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96" t="5747" r="8116" b="12644"/>
          <a:stretch/>
        </p:blipFill>
        <p:spPr bwMode="auto">
          <a:xfrm>
            <a:off x="5974617" y="2151125"/>
            <a:ext cx="3259534" cy="2134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Picture 12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4616" y="4684561"/>
            <a:ext cx="3259535" cy="18431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2351148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3235" y="502276"/>
            <a:ext cx="8557565" cy="968079"/>
          </a:xfrm>
        </p:spPr>
        <p:txBody>
          <a:bodyPr vert="horz" lIns="91440" tIns="45720" rIns="91440" bIns="45720" rtlCol="0">
            <a:noAutofit/>
          </a:bodyPr>
          <a:lstStyle/>
          <a:p>
            <a:pPr marL="3175" indent="-3175">
              <a:buNone/>
            </a:pPr>
            <a:r>
              <a:rPr lang="en-US" sz="4000" b="1" dirty="0">
                <a:solidFill>
                  <a:srgbClr val="92D050"/>
                </a:solidFill>
              </a:rPr>
              <a:t>ECE Room in </a:t>
            </a:r>
            <a:r>
              <a:rPr lang="en-US" sz="4000" b="1" dirty="0" smtClean="0">
                <a:solidFill>
                  <a:srgbClr val="92D050"/>
                </a:solidFill>
              </a:rPr>
              <a:t>Primary Schools</a:t>
            </a:r>
            <a:endParaRPr lang="en-US" sz="3200" b="1" dirty="0">
              <a:solidFill>
                <a:srgbClr val="92D050"/>
              </a:solidFill>
            </a:endParaRPr>
          </a:p>
        </p:txBody>
      </p:sp>
      <p:pic>
        <p:nvPicPr>
          <p:cNvPr id="8" name="Picture 7" descr="F:\EDO DATA\ECE Introduction 2013-14\Pics of ECE Developed Room\Pindi Gheb\Noshera\Untitled-Scanned-01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79" r="24102"/>
          <a:stretch/>
        </p:blipFill>
        <p:spPr bwMode="auto">
          <a:xfrm>
            <a:off x="1706686" y="2037779"/>
            <a:ext cx="3638045" cy="2366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 descr="20140605_104130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17" t="8732" r="13707" b="13828"/>
          <a:stretch/>
        </p:blipFill>
        <p:spPr bwMode="auto">
          <a:xfrm rot="5400000">
            <a:off x="2604118" y="3787129"/>
            <a:ext cx="1843181" cy="36380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51" t="13302" r="17044" b="12468"/>
          <a:stretch/>
        </p:blipFill>
        <p:spPr bwMode="auto">
          <a:xfrm>
            <a:off x="5834131" y="4684562"/>
            <a:ext cx="3593204" cy="1816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32" r="13690"/>
          <a:stretch/>
        </p:blipFill>
        <p:spPr bwMode="auto">
          <a:xfrm>
            <a:off x="5834131" y="2037779"/>
            <a:ext cx="3593204" cy="2366796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24907163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685800"/>
          </a:xfrm>
        </p:spPr>
        <p:txBody>
          <a:bodyPr/>
          <a:lstStyle/>
          <a:p>
            <a:pPr marL="54864">
              <a:defRPr/>
            </a:pPr>
            <a:r>
              <a:rPr lang="en-US" b="1" dirty="0" smtClean="0">
                <a:solidFill>
                  <a:srgbClr val="92D050"/>
                </a:solidFill>
              </a:rPr>
              <a:t>Challenges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676400" y="1339402"/>
            <a:ext cx="7673662" cy="484245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600" dirty="0" smtClean="0"/>
              <a:t> Approximately 35% drop </a:t>
            </a:r>
            <a:r>
              <a:rPr lang="en-US" sz="2600" dirty="0"/>
              <a:t>out between ECE grade to Grade 1 is  a major challenge for ECE and primary education </a:t>
            </a:r>
            <a:r>
              <a:rPr lang="en-US" sz="2600" dirty="0" smtClean="0"/>
              <a:t> ( Target </a:t>
            </a:r>
            <a:r>
              <a:rPr lang="en-US" sz="2600" dirty="0"/>
              <a:t>100% enrolled, retained &amp; </a:t>
            </a:r>
            <a:r>
              <a:rPr lang="en-US" sz="2600" dirty="0" smtClean="0"/>
              <a:t>quality learning </a:t>
            </a:r>
            <a:r>
              <a:rPr lang="en-US" sz="2600" dirty="0"/>
              <a:t>in </a:t>
            </a:r>
            <a:r>
              <a:rPr lang="en-US" sz="2600" dirty="0" smtClean="0"/>
              <a:t>schools)   </a:t>
            </a:r>
            <a:endParaRPr lang="en-US" sz="2600" dirty="0"/>
          </a:p>
          <a:p>
            <a:pPr eaLnBrk="1" hangingPunct="1"/>
            <a:r>
              <a:rPr lang="en-US" sz="2600" dirty="0" smtClean="0"/>
              <a:t> Expansion  </a:t>
            </a:r>
            <a:r>
              <a:rPr lang="en-US" sz="2600" dirty="0"/>
              <a:t>from 3-8 to sustain pre-school and transitions to primary </a:t>
            </a:r>
            <a:r>
              <a:rPr lang="en-US" sz="2600" dirty="0" smtClean="0"/>
              <a:t> (Whole School approach)</a:t>
            </a:r>
            <a:endParaRPr lang="en-US" sz="2600" dirty="0"/>
          </a:p>
          <a:p>
            <a:pPr eaLnBrk="1" hangingPunct="1"/>
            <a:r>
              <a:rPr lang="en-US" sz="2600" dirty="0"/>
              <a:t>Insufficient trained personnel to fully embrace ECE as a holistic program (Head teachers, teachers, field staff) </a:t>
            </a:r>
          </a:p>
          <a:p>
            <a:pPr eaLnBrk="1" hangingPunct="1">
              <a:buNone/>
            </a:pPr>
            <a:r>
              <a:rPr lang="en-US" sz="2600" dirty="0"/>
              <a:t> </a:t>
            </a:r>
          </a:p>
          <a:p>
            <a:pPr eaLnBrk="1" hangingPunct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xmlns="" val="2543455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259" y="274638"/>
            <a:ext cx="3343141" cy="715962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92D050"/>
                </a:solidFill>
              </a:rPr>
              <a:t>Continued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981200" y="1532586"/>
            <a:ext cx="6505977" cy="4593578"/>
          </a:xfrm>
        </p:spPr>
        <p:txBody>
          <a:bodyPr>
            <a:normAutofit/>
          </a:bodyPr>
          <a:lstStyle/>
          <a:p>
            <a:r>
              <a:rPr lang="en-US" sz="2600" dirty="0" smtClean="0"/>
              <a:t>Lack of trained teachers with pre-service qualifications and few institutions in place for ECE pre-service</a:t>
            </a:r>
          </a:p>
          <a:p>
            <a:pPr eaLnBrk="1" hangingPunct="1"/>
            <a:r>
              <a:rPr lang="en-US" sz="2600" dirty="0" smtClean="0"/>
              <a:t>Limited resources to expand ECE  in about 50,000 Schools in Punjab </a:t>
            </a:r>
          </a:p>
        </p:txBody>
      </p:sp>
    </p:spTree>
    <p:extLst>
      <p:ext uri="{BB962C8B-B14F-4D97-AF65-F5344CB8AC3E}">
        <p14:creationId xmlns:p14="http://schemas.microsoft.com/office/powerpoint/2010/main" xmlns="" val="1037566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981200" y="1532586"/>
            <a:ext cx="6505977" cy="45935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600" dirty="0" smtClean="0"/>
          </a:p>
          <a:p>
            <a:pPr>
              <a:buNone/>
            </a:pPr>
            <a:endParaRPr lang="en-US" sz="2600" dirty="0" smtClean="0"/>
          </a:p>
          <a:p>
            <a:pPr>
              <a:buNone/>
            </a:pPr>
            <a:r>
              <a:rPr lang="en-US" sz="2600" dirty="0" smtClean="0"/>
              <a:t>                </a:t>
            </a:r>
            <a:r>
              <a:rPr lang="en-US" sz="3600" dirty="0" smtClean="0">
                <a:solidFill>
                  <a:srgbClr val="00B050"/>
                </a:solidFill>
              </a:rPr>
              <a:t>Thank You</a:t>
            </a:r>
            <a:endParaRPr lang="en-US" sz="260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7566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981200" y="227778"/>
            <a:ext cx="6629400" cy="889464"/>
          </a:xfrm>
        </p:spPr>
        <p:txBody>
          <a:bodyPr/>
          <a:lstStyle/>
          <a:p>
            <a:pPr marL="54864" algn="ctr">
              <a:defRPr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ECE Materials for Quality Learning  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990600"/>
            <a:ext cx="5486400" cy="4267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b="1" dirty="0"/>
              <a:t>ECE National Curriculum 2007 – a comprehensive holistic document developed with best practitioners in the country (upgraded the 2002 document) 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sz="1400" b="1" dirty="0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b="1" dirty="0"/>
              <a:t>Developed Early Learning Development Standards (ELDS) 2009 by Ministry of Education 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sz="1600" b="1" dirty="0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b="1" dirty="0"/>
              <a:t>Training modules, ECE Teachers’ Guide for teachers and learning materials for ECE classes have been developed by DSD and distributed in 1000 schools in first phase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sz="2000" b="1" dirty="0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dirty="0" smtClean="0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dirty="0" smtClean="0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dirty="0" smtClean="0"/>
          </a:p>
        </p:txBody>
      </p:sp>
      <p:pic>
        <p:nvPicPr>
          <p:cNvPr id="5" name="Picture 10" descr="title curriculum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610600" y="381000"/>
            <a:ext cx="1752600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4465" y="3093720"/>
            <a:ext cx="182880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22770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idx="1"/>
          </p:nvPr>
        </p:nvSpPr>
        <p:spPr>
          <a:xfrm>
            <a:off x="1536192" y="1143000"/>
            <a:ext cx="7878264" cy="510325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 </a:t>
            </a:r>
          </a:p>
          <a:p>
            <a:pPr>
              <a:spcBef>
                <a:spcPts val="0"/>
              </a:spcBef>
              <a:buNone/>
              <a:defRPr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en-US" sz="3600" b="1" dirty="0" smtClean="0">
                <a:solidFill>
                  <a:srgbClr val="00B050"/>
                </a:solidFill>
              </a:rPr>
              <a:t>“Investment in ECE is a commitment to Prosperous </a:t>
            </a:r>
            <a:br>
              <a:rPr lang="en-US" sz="3600" b="1" dirty="0" smtClean="0">
                <a:solidFill>
                  <a:srgbClr val="00B050"/>
                </a:solidFill>
              </a:rPr>
            </a:br>
            <a:r>
              <a:rPr lang="en-US" sz="3600" b="1" dirty="0" smtClean="0">
                <a:solidFill>
                  <a:srgbClr val="00B050"/>
                </a:solidFill>
              </a:rPr>
              <a:t>&amp; Bright future”</a:t>
            </a:r>
          </a:p>
          <a:p>
            <a:pPr>
              <a:spcBef>
                <a:spcPts val="0"/>
              </a:spcBef>
              <a:buNone/>
              <a:defRPr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buNone/>
              <a:defRPr/>
            </a:pP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xmlns="" val="9103408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idx="1"/>
          </p:nvPr>
        </p:nvSpPr>
        <p:spPr>
          <a:xfrm>
            <a:off x="1536192" y="1143000"/>
            <a:ext cx="7878264" cy="510325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400" b="1" dirty="0">
                <a:solidFill>
                  <a:srgbClr val="0070C0"/>
                </a:solidFill>
              </a:rPr>
              <a:t>National Education Policy (NEP) 2009 </a:t>
            </a:r>
            <a:r>
              <a:rPr lang="en-US" sz="2400" b="1" dirty="0" smtClean="0"/>
              <a:t> </a:t>
            </a:r>
          </a:p>
          <a:p>
            <a:pPr marL="568325" indent="-223838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2000" b="1" dirty="0" smtClean="0"/>
              <a:t>Chapter </a:t>
            </a:r>
            <a:r>
              <a:rPr lang="en-US" sz="2000" b="1" dirty="0"/>
              <a:t>5 on Access  provides </a:t>
            </a:r>
            <a:r>
              <a:rPr lang="en-US" sz="2000" b="1" dirty="0" smtClean="0"/>
              <a:t> </a:t>
            </a:r>
            <a:r>
              <a:rPr lang="en-US" sz="2000" b="1" dirty="0"/>
              <a:t>ECE for ‘broadening the base’ of learning </a:t>
            </a:r>
            <a:r>
              <a:rPr lang="en-US" sz="2000" b="1" dirty="0" smtClean="0"/>
              <a:t>; and</a:t>
            </a:r>
          </a:p>
          <a:p>
            <a:pPr marL="568325" indent="-223838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2000" b="1" dirty="0" smtClean="0"/>
              <a:t> </a:t>
            </a:r>
            <a:r>
              <a:rPr lang="en-US" sz="2000" b="1" dirty="0"/>
              <a:t>ECE as a 2 year focus 3-5 years and state commitment for one year of ECE experience in public sector schools – Of 5 Policy Actions - 3 on Quality </a:t>
            </a:r>
            <a:r>
              <a:rPr lang="en-US" sz="2000" b="1" dirty="0" smtClean="0"/>
              <a:t>(pp.35-36) </a:t>
            </a:r>
            <a:endParaRPr lang="en-US" sz="2000" b="1" dirty="0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sz="900" b="1" dirty="0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400" b="1" dirty="0">
                <a:solidFill>
                  <a:srgbClr val="0070C0"/>
                </a:solidFill>
              </a:rPr>
              <a:t>National Plan of Action for EFA 2002-2015 </a:t>
            </a:r>
            <a:endParaRPr lang="en-US" sz="2000" b="1" dirty="0" smtClean="0"/>
          </a:p>
          <a:p>
            <a:pPr>
              <a:spcBef>
                <a:spcPts val="0"/>
              </a:spcBef>
              <a:buNone/>
              <a:defRPr/>
            </a:pPr>
            <a:r>
              <a:rPr lang="en-US" sz="2000" b="1" dirty="0" smtClean="0"/>
              <a:t>     ECE </a:t>
            </a:r>
            <a:r>
              <a:rPr lang="en-US" sz="2000" b="1" dirty="0"/>
              <a:t>as the Third Pillar after UPE &amp; Literacy (targeting access to 50% children)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sz="1050" b="1" dirty="0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400" b="1" dirty="0">
                <a:solidFill>
                  <a:srgbClr val="0070C0"/>
                </a:solidFill>
              </a:rPr>
              <a:t>After 18</a:t>
            </a:r>
            <a:r>
              <a:rPr lang="en-US" sz="2400" b="1" baseline="30000" dirty="0">
                <a:solidFill>
                  <a:srgbClr val="0070C0"/>
                </a:solidFill>
              </a:rPr>
              <a:t>th</a:t>
            </a:r>
            <a:r>
              <a:rPr lang="en-US" sz="2400" b="1" dirty="0">
                <a:solidFill>
                  <a:srgbClr val="0070C0"/>
                </a:solidFill>
              </a:rPr>
              <a:t> Amendment in </a:t>
            </a:r>
            <a:r>
              <a:rPr lang="en-US" sz="2400" b="1" dirty="0" smtClean="0">
                <a:solidFill>
                  <a:srgbClr val="0070C0"/>
                </a:solidFill>
              </a:rPr>
              <a:t>2010    </a:t>
            </a:r>
            <a:r>
              <a:rPr lang="en-US" sz="2000" b="1" dirty="0" smtClean="0"/>
              <a:t>Education </a:t>
            </a:r>
            <a:r>
              <a:rPr lang="en-US" sz="2000" b="1" dirty="0"/>
              <a:t>devolved entirely to the provinces – each province committed to NEP 2009 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sz="1050" b="1" dirty="0"/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421228" y="368122"/>
            <a:ext cx="678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Policy and Sector Plans For ECE  </a:t>
            </a:r>
          </a:p>
        </p:txBody>
      </p:sp>
    </p:spTree>
    <p:extLst>
      <p:ext uri="{BB962C8B-B14F-4D97-AF65-F5344CB8AC3E}">
        <p14:creationId xmlns:p14="http://schemas.microsoft.com/office/powerpoint/2010/main" xmlns="" val="9103408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idx="1"/>
          </p:nvPr>
        </p:nvSpPr>
        <p:spPr>
          <a:xfrm>
            <a:off x="1177747" y="1143000"/>
            <a:ext cx="8573415" cy="510325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sz="1050" b="1" dirty="0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Punjab School Education Sector Plan(PSESP)2013-2017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sz="2000" b="1" dirty="0" smtClean="0"/>
              <a:t>	 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en-US" sz="2400" b="1" dirty="0" smtClean="0"/>
              <a:t>ECE </a:t>
            </a:r>
            <a:r>
              <a:rPr lang="en-US" sz="2400" b="1" dirty="0"/>
              <a:t>as an area of focus </a:t>
            </a:r>
            <a:r>
              <a:rPr lang="en-US" sz="2400" b="1" dirty="0" smtClean="0"/>
              <a:t> </a:t>
            </a:r>
          </a:p>
          <a:p>
            <a:pPr>
              <a:spcBef>
                <a:spcPts val="0"/>
              </a:spcBef>
              <a:buNone/>
              <a:defRPr/>
            </a:pPr>
            <a:endParaRPr lang="en-US" sz="2400" b="1" dirty="0" smtClean="0"/>
          </a:p>
          <a:p>
            <a:pPr>
              <a:spcBef>
                <a:spcPts val="0"/>
              </a:spcBef>
              <a:buNone/>
              <a:defRPr/>
            </a:pPr>
            <a:r>
              <a:rPr lang="en-US" sz="2400" b="1" dirty="0" smtClean="0"/>
              <a:t>Key Strategies: </a:t>
            </a:r>
          </a:p>
          <a:p>
            <a:pPr marL="744538" indent="-396875">
              <a:spcBef>
                <a:spcPts val="0"/>
              </a:spcBef>
              <a:buFont typeface="+mj-lt"/>
              <a:buAutoNum type="alphaLcParenR"/>
              <a:defRPr/>
            </a:pPr>
            <a:r>
              <a:rPr lang="en-US" sz="2400" b="1" dirty="0" smtClean="0"/>
              <a:t>Institutionalization of ECE through development and notification of a policy </a:t>
            </a:r>
          </a:p>
          <a:p>
            <a:pPr marL="627063" indent="-228600">
              <a:spcBef>
                <a:spcPts val="0"/>
              </a:spcBef>
              <a:buFont typeface="+mj-lt"/>
              <a:buAutoNum type="alphaLcParenR"/>
              <a:defRPr/>
            </a:pPr>
            <a:r>
              <a:rPr lang="en-US" sz="2400" b="1" dirty="0" smtClean="0"/>
              <a:t> Create awareness and train education managers, head teachers and teachers on ECE </a:t>
            </a:r>
          </a:p>
          <a:p>
            <a:pPr marL="627063" indent="-228600">
              <a:spcBef>
                <a:spcPts val="0"/>
              </a:spcBef>
              <a:buFont typeface="+mj-lt"/>
              <a:buAutoNum type="alphaLcParenR"/>
              <a:defRPr/>
            </a:pPr>
            <a:r>
              <a:rPr lang="en-US" sz="2400" b="1" dirty="0" smtClean="0"/>
              <a:t> Prepare plan and implement expansion  of ECE programs to 5000 primary schools every year </a:t>
            </a:r>
          </a:p>
          <a:p>
            <a:pPr>
              <a:spcBef>
                <a:spcPts val="0"/>
              </a:spcBef>
              <a:buNone/>
              <a:defRPr/>
            </a:pPr>
            <a:endParaRPr lang="en-US" dirty="0"/>
          </a:p>
          <a:p>
            <a:pPr marL="1257300" lvl="2" indent="-457200">
              <a:spcBef>
                <a:spcPts val="0"/>
              </a:spcBef>
              <a:buFont typeface="+mj-lt"/>
              <a:buAutoNum type="alphaLcParenR"/>
              <a:defRPr/>
            </a:pPr>
            <a:endParaRPr lang="en-US" b="1" dirty="0" smtClean="0"/>
          </a:p>
          <a:p>
            <a:pPr marL="1257300" lvl="2" indent="-457200">
              <a:spcBef>
                <a:spcPts val="0"/>
              </a:spcBef>
              <a:buFont typeface="+mj-lt"/>
              <a:buAutoNum type="alphaLcParenR"/>
              <a:defRPr/>
            </a:pPr>
            <a:endParaRPr lang="en-US" b="1" dirty="0" smtClean="0"/>
          </a:p>
          <a:p>
            <a:pPr marL="857250" lvl="1" indent="-457200">
              <a:spcBef>
                <a:spcPts val="0"/>
              </a:spcBef>
              <a:buFont typeface="+mj-lt"/>
              <a:buAutoNum type="alphaLcParenR"/>
              <a:defRPr/>
            </a:pPr>
            <a:endParaRPr lang="en-US" sz="2400" b="1" dirty="0" smtClean="0"/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421228" y="368122"/>
            <a:ext cx="678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Policy and Sector Plans For ECE  </a:t>
            </a:r>
          </a:p>
        </p:txBody>
      </p:sp>
    </p:spTree>
    <p:extLst>
      <p:ext uri="{BB962C8B-B14F-4D97-AF65-F5344CB8AC3E}">
        <p14:creationId xmlns:p14="http://schemas.microsoft.com/office/powerpoint/2010/main" xmlns="" val="9103408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idx="1"/>
          </p:nvPr>
        </p:nvSpPr>
        <p:spPr>
          <a:xfrm>
            <a:off x="1177747" y="1143000"/>
            <a:ext cx="8573415" cy="510325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sz="1050" b="1" dirty="0"/>
          </a:p>
          <a:p>
            <a:pPr>
              <a:spcBef>
                <a:spcPts val="0"/>
              </a:spcBef>
              <a:buNone/>
              <a:defRPr/>
            </a:pPr>
            <a:endParaRPr lang="en-US" dirty="0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Scaling </a:t>
            </a:r>
            <a:r>
              <a:rPr lang="en-US" sz="2400" b="1" dirty="0">
                <a:solidFill>
                  <a:srgbClr val="0070C0"/>
                </a:solidFill>
              </a:rPr>
              <a:t>Up Strategy for </a:t>
            </a:r>
            <a:r>
              <a:rPr lang="en-US" sz="2400" b="1" dirty="0" smtClean="0">
                <a:solidFill>
                  <a:srgbClr val="0070C0"/>
                </a:solidFill>
              </a:rPr>
              <a:t>ECE in Punjab (2011-2021 )</a:t>
            </a:r>
          </a:p>
          <a:p>
            <a:pPr>
              <a:spcBef>
                <a:spcPts val="0"/>
              </a:spcBef>
              <a:buNone/>
              <a:defRPr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857250" lvl="1" indent="-457200"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	</a:t>
            </a:r>
            <a:r>
              <a:rPr lang="en-US" sz="2400" b="1" dirty="0" smtClean="0"/>
              <a:t>Phased Strategy- To ensure ECE resource centers are established in every public school with following components:</a:t>
            </a:r>
          </a:p>
          <a:p>
            <a:pPr marL="857250" lvl="1" indent="-457200">
              <a:spcBef>
                <a:spcPts val="0"/>
              </a:spcBef>
              <a:buNone/>
              <a:defRPr/>
            </a:pPr>
            <a:endParaRPr lang="en-US" sz="1200" b="1" dirty="0" smtClean="0"/>
          </a:p>
          <a:p>
            <a:pPr marL="1257300" lvl="2" indent="-457200">
              <a:spcBef>
                <a:spcPts val="0"/>
              </a:spcBef>
              <a:buFont typeface="+mj-lt"/>
              <a:buAutoNum type="alphaLcParenR"/>
              <a:defRPr/>
            </a:pPr>
            <a:r>
              <a:rPr lang="en-US" sz="2400" b="1" dirty="0" smtClean="0"/>
              <a:t> Improving class room environment (development of ECE room) </a:t>
            </a:r>
          </a:p>
          <a:p>
            <a:pPr marL="1257300" lvl="2" indent="-457200">
              <a:spcBef>
                <a:spcPts val="0"/>
              </a:spcBef>
              <a:buFont typeface="+mj-lt"/>
              <a:buAutoNum type="alphaLcParenR"/>
              <a:defRPr/>
            </a:pPr>
            <a:r>
              <a:rPr lang="en-US" sz="2400" b="1" dirty="0" smtClean="0"/>
              <a:t> provision of learning resource material;</a:t>
            </a:r>
          </a:p>
          <a:p>
            <a:pPr marL="1257300" lvl="2" indent="-457200">
              <a:spcBef>
                <a:spcPts val="0"/>
              </a:spcBef>
              <a:buFont typeface="+mj-lt"/>
              <a:buAutoNum type="alphaLcParenR"/>
              <a:defRPr/>
            </a:pPr>
            <a:r>
              <a:rPr lang="en-US" sz="2400" b="1" dirty="0" smtClean="0"/>
              <a:t>Integrating ECE Teacher Training in on-going training programmes; and</a:t>
            </a:r>
          </a:p>
          <a:p>
            <a:pPr marL="1257300" lvl="2" indent="-457200">
              <a:spcBef>
                <a:spcPts val="0"/>
              </a:spcBef>
              <a:buFont typeface="+mj-lt"/>
              <a:buAutoNum type="alphaLcParenR"/>
              <a:defRPr/>
            </a:pPr>
            <a:r>
              <a:rPr lang="en-US" sz="2400" b="1" dirty="0" smtClean="0"/>
              <a:t>Community involvement and advocacy campaign</a:t>
            </a:r>
          </a:p>
          <a:p>
            <a:pPr marL="1257300" lvl="2" indent="-457200">
              <a:spcBef>
                <a:spcPts val="0"/>
              </a:spcBef>
              <a:buFont typeface="+mj-lt"/>
              <a:buAutoNum type="alphaLcParenR"/>
              <a:defRPr/>
            </a:pPr>
            <a:endParaRPr lang="en-US" sz="1600" b="1" dirty="0" smtClean="0"/>
          </a:p>
          <a:p>
            <a:pPr marL="1257300" lvl="2" indent="-457200">
              <a:spcBef>
                <a:spcPts val="0"/>
              </a:spcBef>
              <a:buFont typeface="+mj-lt"/>
              <a:buAutoNum type="alphaLcParenR"/>
              <a:defRPr/>
            </a:pPr>
            <a:endParaRPr lang="en-US" b="1" dirty="0" smtClean="0"/>
          </a:p>
          <a:p>
            <a:pPr marL="857250" lvl="1" indent="-457200">
              <a:spcBef>
                <a:spcPts val="0"/>
              </a:spcBef>
              <a:buFont typeface="+mj-lt"/>
              <a:buAutoNum type="alphaLcParenR"/>
              <a:defRPr/>
            </a:pPr>
            <a:endParaRPr lang="en-US" sz="2400" b="1" dirty="0" smtClean="0"/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421228" y="368122"/>
            <a:ext cx="678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Policy and Sector Plans For ECE  </a:t>
            </a:r>
          </a:p>
        </p:txBody>
      </p:sp>
    </p:spTree>
    <p:extLst>
      <p:ext uri="{BB962C8B-B14F-4D97-AF65-F5344CB8AC3E}">
        <p14:creationId xmlns:p14="http://schemas.microsoft.com/office/powerpoint/2010/main" xmlns="" val="9103408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 bwMode="auto">
          <a:xfrm>
            <a:off x="7196667" y="746655"/>
            <a:ext cx="8596668" cy="388077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buFont typeface="Arial" charset="0"/>
              <a:buNone/>
            </a:pPr>
            <a:endParaRPr lang="en-US" dirty="0" smtClean="0"/>
          </a:p>
          <a:p>
            <a:pPr algn="ctr" eaLnBrk="1" hangingPunct="1">
              <a:buFont typeface="Arial" charset="0"/>
              <a:buNone/>
            </a:pPr>
            <a:endParaRPr lang="en-US" dirty="0" smtClean="0"/>
          </a:p>
          <a:p>
            <a:pPr algn="ctr" eaLnBrk="1" hangingPunct="1">
              <a:buFont typeface="Arial" charset="0"/>
              <a:buNone/>
            </a:pPr>
            <a:endParaRPr lang="en-US" dirty="0" smtClean="0">
              <a:solidFill>
                <a:srgbClr val="0070C0"/>
              </a:solidFill>
            </a:endParaRPr>
          </a:p>
        </p:txBody>
      </p:sp>
      <p:pic>
        <p:nvPicPr>
          <p:cNvPr id="24578" name="Picture 2" descr="http://thelearningexpresspreschool.com/img/early_preschool_room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648200"/>
            <a:ext cx="3657600" cy="18288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21" name="Diagram 20"/>
          <p:cNvGraphicFramePr/>
          <p:nvPr/>
        </p:nvGraphicFramePr>
        <p:xfrm>
          <a:off x="2209800" y="3124200"/>
          <a:ext cx="39624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1470355" y="1295400"/>
            <a:ext cx="8664245" cy="34036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461963" lvl="1" indent="-338138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Establishment of 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ECE Resource Centre at DSD 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Campus, Lahore </a:t>
            </a:r>
          </a:p>
          <a:p>
            <a:pPr marL="461963" lvl="1" indent="-338138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04 ECE centers in  schools in the vicinity of DSD 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/>
            </a:r>
            <a:b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</a:b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(with 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the support of UNICEF &amp; UNESCO)</a:t>
            </a:r>
          </a:p>
          <a:p>
            <a:pPr marL="461963" lvl="1" indent="-338138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ECE Room in every Lab School attached  </a:t>
            </a:r>
            <a:r>
              <a:rPr lang="en-US" sz="2600" b="1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with  </a:t>
            </a:r>
            <a:r>
              <a:rPr lang="en-US" sz="2600" b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GCET</a:t>
            </a:r>
            <a:br>
              <a:rPr lang="en-US" sz="2600" b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</a:br>
            <a:r>
              <a:rPr lang="en-US" sz="2600" b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(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Total 33)</a:t>
            </a:r>
          </a:p>
          <a:p>
            <a:pPr marL="461963" lvl="1" indent="-338138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17 ECE Rooms in Flood hit areas 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(</a:t>
            </a:r>
            <a:r>
              <a:rPr lang="en-US" sz="2600" b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M.Garh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 D.G. Khan and </a:t>
            </a:r>
            <a:r>
              <a:rPr lang="en-US" sz="2600" b="1" dirty="0" err="1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Rajanpur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Districts)</a:t>
            </a:r>
            <a:endParaRPr lang="en-US" sz="26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marL="461963" lvl="1" indent="-338138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Developed Phased Strategy to upscale ECE in Public Schools</a:t>
            </a:r>
          </a:p>
          <a:p>
            <a:pPr marL="461963" lvl="1" indent="-338138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en-US" sz="24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marL="461963" lvl="1" indent="-338138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en-US" sz="24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marL="461963" lvl="1" indent="-338138" algn="just">
              <a:spcBef>
                <a:spcPct val="20000"/>
              </a:spcBef>
              <a:defRPr/>
            </a:pPr>
            <a:endParaRPr lang="en-US" sz="24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marL="461963" lvl="1" indent="-338138" algn="just">
              <a:spcBef>
                <a:spcPct val="20000"/>
              </a:spcBef>
              <a:defRPr/>
            </a:pPr>
            <a:endParaRPr lang="en-US" sz="24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marL="461963" lvl="1" indent="-338138" algn="just">
              <a:spcBef>
                <a:spcPct val="20000"/>
              </a:spcBef>
              <a:defRPr/>
            </a:pPr>
            <a:endParaRPr lang="en-US" sz="24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63000" y="601980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Cont……..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3240" y="177207"/>
            <a:ext cx="7901026" cy="12451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Steps  Taken by Directorate of Staff </a:t>
            </a:r>
            <a:b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Development (DSD), Punjab</a:t>
            </a:r>
            <a:b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426732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buFont typeface="Arial" charset="0"/>
              <a:buNone/>
            </a:pPr>
            <a:endParaRPr lang="en-US" dirty="0" smtClean="0"/>
          </a:p>
          <a:p>
            <a:pPr algn="ctr" eaLnBrk="1" hangingPunct="1">
              <a:buFont typeface="Arial" charset="0"/>
              <a:buNone/>
            </a:pPr>
            <a:endParaRPr lang="en-US" dirty="0" smtClean="0"/>
          </a:p>
          <a:p>
            <a:pPr algn="ctr" eaLnBrk="1" hangingPunct="1">
              <a:buFont typeface="Arial" charset="0"/>
              <a:buNone/>
            </a:pPr>
            <a:endParaRPr lang="en-US" dirty="0" smtClean="0">
              <a:solidFill>
                <a:srgbClr val="0070C0"/>
              </a:solidFill>
            </a:endParaRPr>
          </a:p>
        </p:txBody>
      </p:sp>
      <p:pic>
        <p:nvPicPr>
          <p:cNvPr id="24578" name="Picture 2" descr="http://thelearningexpresspreschool.com/img/early_preschool_room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648200"/>
            <a:ext cx="3657600" cy="18288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21" name="Diagram 20"/>
          <p:cNvGraphicFramePr/>
          <p:nvPr/>
        </p:nvGraphicFramePr>
        <p:xfrm>
          <a:off x="2209800" y="3124200"/>
          <a:ext cx="39624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1470355" y="1295400"/>
            <a:ext cx="8664245" cy="32004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atin typeface="Cambria" pitchFamily="18" charset="0"/>
                <a:cs typeface="Calibri" pitchFamily="34" charset="0"/>
              </a:rPr>
              <a:t>Development of Teacher’s Guide on Early Childhood Education and Training manual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atin typeface="Cambria" pitchFamily="18" charset="0"/>
                <a:cs typeface="Calibri" pitchFamily="34" charset="0"/>
              </a:rPr>
              <a:t>Training of 132 master trainers and 4000 teachers on ECE techniques in  2011 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atin typeface="Cambria" pitchFamily="18" charset="0"/>
                <a:cs typeface="Calibri" pitchFamily="34" charset="0"/>
              </a:rPr>
              <a:t>ECE is the part of each training conducted at DSD and in the field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atin typeface="Cambria" pitchFamily="18" charset="0"/>
                <a:cs typeface="Calibri" pitchFamily="34" charset="0"/>
              </a:rPr>
              <a:t>In pre-service  at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GCETs---  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B.Ed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(ECE) Programme </a:t>
            </a:r>
          </a:p>
          <a:p>
            <a:pPr marL="461963" lvl="1" indent="-338138" algn="just">
              <a:spcBef>
                <a:spcPct val="20000"/>
              </a:spcBef>
              <a:defRPr/>
            </a:pPr>
            <a:endParaRPr lang="en-US" sz="24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marL="461963" lvl="1" indent="-338138" algn="just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en-US" sz="24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marL="461963" lvl="1" indent="-338138" algn="just">
              <a:spcBef>
                <a:spcPct val="20000"/>
              </a:spcBef>
              <a:defRPr/>
            </a:pPr>
            <a:endParaRPr lang="en-US" sz="24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marL="461963" lvl="1" indent="-338138" algn="just">
              <a:spcBef>
                <a:spcPct val="20000"/>
              </a:spcBef>
              <a:defRPr/>
            </a:pPr>
            <a:endParaRPr lang="en-US" sz="24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marL="461963" lvl="1" indent="-338138" algn="just">
              <a:spcBef>
                <a:spcPct val="20000"/>
              </a:spcBef>
              <a:defRPr/>
            </a:pPr>
            <a:endParaRPr lang="en-US" sz="24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63000" y="601980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Cont……..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83240" y="177207"/>
            <a:ext cx="7901026" cy="12451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Steps  Taken by Directorate of Staff </a:t>
            </a:r>
            <a:b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Development (DSD), Punjab</a:t>
            </a:r>
            <a:b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426732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ckup_of_TITLE AND OTHER PAG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0" y="5029201"/>
            <a:ext cx="1219200" cy="151447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Untitl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0800" y="838200"/>
            <a:ext cx="2667000" cy="3859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ECE Book Cover Fin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927691"/>
            <a:ext cx="3886200" cy="5322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3" descr="Backup_of_TITLE AND OTHER PAG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81401" y="3962401"/>
            <a:ext cx="2565397" cy="1994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87431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 bwMode="auto">
          <a:xfrm>
            <a:off x="677334" y="3013862"/>
            <a:ext cx="8596668" cy="30275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buFont typeface="Arial" charset="0"/>
              <a:buNone/>
            </a:pPr>
            <a:endParaRPr lang="en-US" dirty="0" smtClean="0"/>
          </a:p>
          <a:p>
            <a:pPr algn="ctr" eaLnBrk="1" hangingPunct="1">
              <a:buFont typeface="Arial" charset="0"/>
              <a:buNone/>
            </a:pPr>
            <a:endParaRPr lang="en-US" dirty="0" smtClean="0"/>
          </a:p>
          <a:p>
            <a:pPr algn="ctr" eaLnBrk="1" hangingPunct="1">
              <a:buFont typeface="Arial" charset="0"/>
              <a:buNone/>
            </a:pPr>
            <a:endParaRPr lang="en-US" dirty="0" smtClean="0">
              <a:solidFill>
                <a:srgbClr val="0070C0"/>
              </a:solidFill>
            </a:endParaRPr>
          </a:p>
        </p:txBody>
      </p:sp>
      <p:pic>
        <p:nvPicPr>
          <p:cNvPr id="24578" name="Picture 2" descr="http://thelearningexpresspreschool.com/img/early_preschool_room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5867" y="3200401"/>
            <a:ext cx="3140756" cy="22775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159933" y="2709333"/>
            <a:ext cx="5782734" cy="28956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461963" indent="-461963">
              <a:buFont typeface="Courier New" pitchFamily="49" charset="0"/>
              <a:buChar char="o"/>
            </a:pPr>
            <a:endParaRPr lang="en-US" sz="2800" dirty="0" smtClean="0">
              <a:solidFill>
                <a:srgbClr val="00B050"/>
              </a:solidFill>
              <a:latin typeface="Cambria" pitchFamily="18" charset="0"/>
              <a:cs typeface="Calibri" pitchFamily="34" charset="0"/>
            </a:endParaRPr>
          </a:p>
          <a:p>
            <a:pPr marL="58738" indent="-58738"/>
            <a:r>
              <a:rPr lang="en-US" sz="3300" dirty="0" smtClean="0">
                <a:solidFill>
                  <a:srgbClr val="00B0F0"/>
                </a:solidFill>
                <a:latin typeface="Cambria" pitchFamily="18" charset="0"/>
                <a:cs typeface="Calibri" pitchFamily="34" charset="0"/>
              </a:rPr>
              <a:t>Introduction of ECE in 1000 Primary Schools in Punjab (ADP Scheme)---First Phase</a:t>
            </a:r>
          </a:p>
          <a:p>
            <a:pPr marL="228600" indent="-228600">
              <a:buFont typeface="Courier New" pitchFamily="49" charset="0"/>
              <a:buChar char="o"/>
            </a:pPr>
            <a:r>
              <a:rPr lang="en-US" sz="3300" dirty="0" smtClean="0">
                <a:solidFill>
                  <a:srgbClr val="00B0F0"/>
                </a:solidFill>
                <a:latin typeface="Cambria" pitchFamily="18" charset="0"/>
                <a:cs typeface="Calibri" pitchFamily="34" charset="0"/>
              </a:rPr>
              <a:t>Total Cost</a:t>
            </a:r>
            <a:r>
              <a:rPr lang="en-US" sz="2800" dirty="0" smtClean="0">
                <a:solidFill>
                  <a:srgbClr val="00B050"/>
                </a:solidFill>
                <a:latin typeface="Cambria" pitchFamily="18" charset="0"/>
                <a:cs typeface="Calibri" pitchFamily="34" charset="0"/>
              </a:rPr>
              <a:t>:          </a:t>
            </a:r>
            <a:r>
              <a:rPr lang="en-US" sz="2800" b="1" dirty="0" smtClean="0">
                <a:latin typeface="Cambria" pitchFamily="18" charset="0"/>
                <a:cs typeface="Calibri" pitchFamily="34" charset="0"/>
              </a:rPr>
              <a:t>Rs. 192.602 million</a:t>
            </a:r>
          </a:p>
          <a:p>
            <a:pPr marL="287338" indent="-287338">
              <a:buFont typeface="Courier New" pitchFamily="49" charset="0"/>
              <a:buChar char="o"/>
            </a:pPr>
            <a:r>
              <a:rPr lang="en-US" sz="3300" dirty="0" smtClean="0">
                <a:solidFill>
                  <a:srgbClr val="00B0F0"/>
                </a:solidFill>
                <a:latin typeface="Cambria" pitchFamily="18" charset="0"/>
                <a:cs typeface="Calibri" pitchFamily="34" charset="0"/>
              </a:rPr>
              <a:t>Timeline  :</a:t>
            </a:r>
            <a:r>
              <a:rPr lang="en-US" sz="2800" dirty="0" smtClean="0">
                <a:solidFill>
                  <a:srgbClr val="00B050"/>
                </a:solidFill>
                <a:latin typeface="Cambria" pitchFamily="18" charset="0"/>
                <a:cs typeface="Calibri" pitchFamily="34" charset="0"/>
              </a:rPr>
              <a:t>           </a:t>
            </a:r>
            <a:r>
              <a:rPr lang="en-US" sz="2800" b="1" dirty="0" smtClean="0">
                <a:latin typeface="Cambria" pitchFamily="18" charset="0"/>
                <a:cs typeface="Calibri" pitchFamily="34" charset="0"/>
              </a:rPr>
              <a:t>2013-14  to 2014-15</a:t>
            </a:r>
          </a:p>
          <a:p>
            <a:pPr marL="228600" indent="-228600">
              <a:buFont typeface="Courier New" pitchFamily="49" charset="0"/>
              <a:buChar char="o"/>
            </a:pPr>
            <a:r>
              <a:rPr lang="en-US" sz="2800" dirty="0" smtClean="0">
                <a:solidFill>
                  <a:srgbClr val="00B0F0"/>
                </a:solidFill>
                <a:latin typeface="Cambria" pitchFamily="18" charset="0"/>
                <a:cs typeface="Calibri" pitchFamily="34" charset="0"/>
              </a:rPr>
              <a:t> </a:t>
            </a:r>
            <a:r>
              <a:rPr lang="en-US" sz="3300" dirty="0" smtClean="0">
                <a:solidFill>
                  <a:srgbClr val="00B0F0"/>
                </a:solidFill>
                <a:latin typeface="Cambria" pitchFamily="18" charset="0"/>
                <a:cs typeface="Calibri" pitchFamily="34" charset="0"/>
              </a:rPr>
              <a:t>Area  </a:t>
            </a:r>
            <a:r>
              <a:rPr lang="en-US" sz="2800" dirty="0" smtClean="0">
                <a:solidFill>
                  <a:srgbClr val="00B050"/>
                </a:solidFill>
                <a:latin typeface="Cambria" pitchFamily="18" charset="0"/>
                <a:cs typeface="Calibri" pitchFamily="34" charset="0"/>
              </a:rPr>
              <a:t>         :          </a:t>
            </a:r>
            <a:r>
              <a:rPr lang="en-US" sz="2800" b="1" dirty="0" smtClean="0">
                <a:latin typeface="Cambria" pitchFamily="18" charset="0"/>
                <a:cs typeface="Calibri" pitchFamily="34" charset="0"/>
              </a:rPr>
              <a:t>36 Districts of Punj</a:t>
            </a:r>
            <a:r>
              <a:rPr lang="en-US" sz="2400" b="1" dirty="0" smtClean="0">
                <a:latin typeface="Cambria" pitchFamily="18" charset="0"/>
              </a:rPr>
              <a:t>ab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0133" y="1490133"/>
            <a:ext cx="9254067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lvl="1" indent="-338138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DSD has developed ECE rooms in 1,000 Primary Schools  to</a:t>
            </a:r>
          </a:p>
          <a:p>
            <a:pPr marL="461963" lvl="1" indent="-338138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provide child friendly environment to new entrants in order </a:t>
            </a:r>
          </a:p>
          <a:p>
            <a:pPr marL="461963" lvl="1" indent="-338138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to increase enrolment and retention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31800" y="283335"/>
            <a:ext cx="9457267" cy="110655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92D050"/>
                </a:solidFill>
                <a:latin typeface="Calibri" pitchFamily="34" charset="0"/>
              </a:rPr>
              <a:t>Project : Providing </a:t>
            </a:r>
            <a:r>
              <a:rPr lang="en-US" sz="2400" b="1" dirty="0">
                <a:solidFill>
                  <a:srgbClr val="92D050"/>
                </a:solidFill>
                <a:latin typeface="Calibri" pitchFamily="34" charset="0"/>
              </a:rPr>
              <a:t>child friendly learning environment through ECE in </a:t>
            </a:r>
            <a:r>
              <a:rPr lang="en-US" sz="2400" b="1" dirty="0" smtClean="0">
                <a:solidFill>
                  <a:srgbClr val="92D050"/>
                </a:solidFill>
                <a:latin typeface="Calibri" pitchFamily="34" charset="0"/>
              </a:rPr>
              <a:t>public </a:t>
            </a:r>
            <a:r>
              <a:rPr lang="en-US" sz="2400" b="1" dirty="0">
                <a:solidFill>
                  <a:srgbClr val="92D050"/>
                </a:solidFill>
                <a:latin typeface="Calibri" pitchFamily="34" charset="0"/>
              </a:rPr>
              <a:t>sector schools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8387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555</TotalTime>
  <Words>571</Words>
  <Application>Microsoft Office PowerPoint</Application>
  <PresentationFormat>Custom</PresentationFormat>
  <Paragraphs>110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Facet</vt:lpstr>
      <vt:lpstr>  ECE INITIATIVE OF PUNJAB GOVERNMENT &amp; TEACHERS’ TRAINING</vt:lpstr>
      <vt:lpstr>Slide 2</vt:lpstr>
      <vt:lpstr>Slide 3</vt:lpstr>
      <vt:lpstr>Slide 4</vt:lpstr>
      <vt:lpstr>Slide 5</vt:lpstr>
      <vt:lpstr>Steps  Taken by Directorate of Staff  Development (DSD), Punjab </vt:lpstr>
      <vt:lpstr>Steps  Taken by Directorate of Staff  Development (DSD), Punjab </vt:lpstr>
      <vt:lpstr>Slide 8</vt:lpstr>
      <vt:lpstr>Project : Providing child friendly learning environment through ECE in public sector schools</vt:lpstr>
      <vt:lpstr>Providing child friendly learning environment through ECE in 1000 public sector schools</vt:lpstr>
      <vt:lpstr>Project : Providing child friendly learning environment through ECE in public sector schools</vt:lpstr>
      <vt:lpstr>Slide 12</vt:lpstr>
      <vt:lpstr>Slide 13</vt:lpstr>
      <vt:lpstr>Slide 14</vt:lpstr>
      <vt:lpstr>Challenges</vt:lpstr>
      <vt:lpstr>Continued</vt:lpstr>
      <vt:lpstr>Slide 17</vt:lpstr>
      <vt:lpstr>ECE Materials for Quality Learning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Guidelines – Format for Session on   Policy Presentations on ECE</dc:title>
  <dc:creator>Baela Jamil</dc:creator>
  <cp:lastModifiedBy>HP</cp:lastModifiedBy>
  <cp:revision>132</cp:revision>
  <dcterms:created xsi:type="dcterms:W3CDTF">2014-05-26T07:22:10Z</dcterms:created>
  <dcterms:modified xsi:type="dcterms:W3CDTF">2014-09-16T01:59:52Z</dcterms:modified>
</cp:coreProperties>
</file>